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5" r:id="rId20"/>
    <p:sldId id="286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68" r:id="rId2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33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F8E447-D05B-4FFA-97D1-0D40619C5058}" type="datetime1">
              <a:rPr lang="ru-RU" smtClean="0">
                <a:latin typeface="Arial" panose="020B0604020202020204" pitchFamily="34" charset="0"/>
              </a:rPr>
              <a:t>27.03.2024</a:t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>
                <a:latin typeface="Arial" panose="020B0604020202020204" pitchFamily="34" charset="0"/>
              </a:rPr>
              <a:t>‹#›</a:t>
            </a:fld>
            <a:endParaRPr 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9AB7BB4-B381-4B36-A878-801C2D535B6C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b="1" i="1">
                <a:latin typeface="Arial" pitchFamily="34" charset="0"/>
                <a:cs typeface="Arial" pitchFamily="34" charset="0"/>
              </a:rPr>
              <a:t>ПРИМЕЧАНИЕ.</a:t>
            </a:r>
          </a:p>
          <a:p>
            <a:pPr rtl="0"/>
            <a:r>
              <a:rPr lang="ru-RU" i="1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1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8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6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35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75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45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01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8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43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18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08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04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712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7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7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6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54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7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3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9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D8B4D001-6C79-4FD1-AF42-71BB3FA1B742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FF03FF-A43A-40BF-83AB-CE3349878E54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8E68B7-A3F8-4FEF-882B-7944E2A82704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08174E-23E9-4832-894F-8EBFA04B2056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0CC20-FBBA-4D4C-99D3-BD35DB445E5E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FF4DDC-A71E-4CFA-82E6-280290985665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14F0B8-33FA-40F9-A58A-30DB4BB279E6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03FD05-CCB6-4703-95F1-035600F1D8EA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5C484-0CAA-4CAD-9AE3-9374BF849181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01BF4-B79E-49A8-881C-E61A40A3E9DD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340FF9-C789-4B98-9496-8946B23EDA26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noProof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  <a:p>
            <a:pPr lvl="5" rtl="0"/>
            <a:r>
              <a:rPr lang="ru-RU" noProof="0"/>
              <a:t>Шестой уровень</a:t>
            </a:r>
          </a:p>
          <a:p>
            <a:pPr lvl="6" rtl="0"/>
            <a:r>
              <a:rPr lang="ru-RU" noProof="0"/>
              <a:t>Седьмой уровень</a:t>
            </a:r>
          </a:p>
          <a:p>
            <a:pPr lvl="7" rtl="0"/>
            <a:r>
              <a:rPr lang="ru-RU" noProof="0"/>
              <a:t>Восьмой уровень</a:t>
            </a:r>
          </a:p>
          <a:p>
            <a:pPr lvl="8" rtl="0"/>
            <a:r>
              <a:rPr lang="ru-RU" noProof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92A1406-CFD2-48C3-B2D4-06D1DAAD4CAE}" type="datetime1">
              <a:rPr lang="ru-RU" noProof="0" smtClean="0"/>
              <a:t>27.03.2024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FF54DE5-C571-48E8-A5BC-B369434E2F44}" type="slidenum">
              <a:rPr lang="ru-RU" noProof="0" smtClean="0"/>
              <a:pPr/>
              <a:t>‹#›</a:t>
            </a:fld>
            <a:endParaRPr lang="ru-RU" noProof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7445" y="2149482"/>
            <a:ext cx="7045731" cy="2219691"/>
          </a:xfrm>
        </p:spPr>
        <p:txBody>
          <a:bodyPr rtlCol="0" anchor="ctr">
            <a:noAutofit/>
          </a:bodyPr>
          <a:lstStyle/>
          <a:p>
            <a:pPr rtl="0"/>
            <a:r>
              <a:rPr lang="ru-RU" sz="3200" dirty="0"/>
              <a:t>Стратегии работы с детьми «групп риска» при подготовке к Всероссийским проверочным работам.</a:t>
            </a:r>
            <a:endParaRPr lang="ru-RU" sz="3200" noProof="1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ru-RU" noProof="1"/>
              <a:t>Чехонина Е.В.,</a:t>
            </a:r>
          </a:p>
          <a:p>
            <a:pPr algn="r" rtl="0"/>
            <a:r>
              <a:rPr lang="ru-RU" sz="1600" noProof="1"/>
              <a:t>методист МБУ </a:t>
            </a:r>
          </a:p>
          <a:p>
            <a:pPr algn="r" rtl="0"/>
            <a:r>
              <a:rPr lang="ru-RU" sz="1600" noProof="1"/>
              <a:t>ДПО УМЦ «Коломна </a:t>
            </a:r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7163176" y="1457738"/>
            <a:ext cx="5028824" cy="4061521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noProof="1"/>
              <a:t>Тревожные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Стратегии поддержки: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для тревожных детей особенно важно создание ситуации эмоционального комфорта на предварительном этапе;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ни в коем случае нельзя нагнетать обстановку, напоминая о серьезности предстоящей работы и значимости ее результатов;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чрезмерное повышение тревоги у детей этой категории приводит только к дезорганизации их деятельности;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задача взрослого — создание ситуации успеха, поощрение, поддержка. В этом огромную роль играют поддерживающие высказывания: "Я уверен, что ты справишься", "Ты так хорошо справился с контрольной по русскому языку".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6442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noProof="1"/>
              <a:t>Неуверенные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Краткая психологическая характеристика: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проблема таких детей в том, что они не умеют опираться на собственное мнение, они склонны прибегать к помощи других людей.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неуверенные дети не могут самостоятельно проверить качество своей работы: они сами себе не доверяют.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они могут хорошо справляться с теми заданиями, где требуется работа по образцу, но испытывают затруднения при необходимости самостоятельного выбора стратегии решения.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 подобной ситуации они обычно обращаются за помощью к одноклассникам или родителям (особенно при выполнении домашнего задания). 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C3623E-144E-7E33-AB54-C79E24262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72" y="76200"/>
            <a:ext cx="3130458" cy="17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noProof="1"/>
              <a:t>Неуверенные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Такие дети списывают не потому, что не знают ответа, а потому, что не уверены в правильности своих знаний и решений. 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 поведенческом плане им часто присущ конформизм, они не умеют отстаивать собственную точку зрения. 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Неуверенные дети часто подолгу не могут приступить к выполнению задания, но достаточно педагогу подсказать им первый шаг, как они начинают работать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774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noProof="1"/>
              <a:t>Неуверенные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Основные трудности: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Неуверенные дети испытывают затруднения во время любой контрольной работы, поскольку им сложно опираться только на собственные ресурсы и принимать самостоятельное решение.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При выполнении проверочной работы они испытывают дополнительные сложности, поскольку принципиальное значение там имеет самостоятельный выбор стратегии деятельности, а эта задача для неуверенных детей крайне сложна.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460873-A1C9-E124-37C9-CBE6376E2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86" y="189188"/>
            <a:ext cx="2376388" cy="19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noProof="1"/>
              <a:t>Неуверенные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Стратегии поддержки: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На этапе подготовки. Очень важно, чтобы неуверенный ребенок получил положительный опыт принятия другими людьми его личного выбора.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При работе с такими детьми необходимо воздерживаться от советов и рекомендаций ("Сначала реши простые задания, а потом переходи к сложным").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Лучше предложить выбрать ему самому и терпеливо дождаться, когда он примет решение ("Как ты думаешь, с чего лучше начать: с простых или сложных заданий?").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2084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/>
              <a:t>ДЕТИ, ИСПЫТЫВАЮЩИЕ НЕДОСТАТОК ПРОИЗВОЛЬНОСТИ И САМООРГАНИЗАЦИИ</a:t>
            </a:r>
            <a:endParaRPr lang="ru-RU" b="1" noProof="1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Краткая психологическая характеристика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Обычно этих детей характеризуют как "невнимательных", "рассеянных".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Как показывает практика, у них очень редко имеют место истинные нарушения внимания. Гораздо чаще «невнимательные» дети — это дети с низким уровнем произвольности.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У них сформированы все психические функции, необходимые для того, чтобы быть внимательными, но общий уровень организации деятельности очень низкий. 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У таких детей часто неустойчивая работоспособность, им присущи частые колебания темпа деятельности. Они могут часто отвлекаться.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B3BF9-DFD7-9B6D-7B2F-6DC595596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43" y="308113"/>
            <a:ext cx="1918965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5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/>
              <a:t>ДЕТИ, ИСПЫТЫВАЮЩИЕ НЕДОСТАТОК ПРОИЗВОЛЬНОСТИ И САМООРГАНИЗАЦИИ</a:t>
            </a:r>
            <a:endParaRPr lang="ru-RU" b="1" noProof="1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Основные трудности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Ситуация проверочной работы требует очень высокой организованности деятельности.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Непроизвольные дети при общем высоком уровне познавательного развития и вполне достаточном объеме знаний могут нерационально использовать отведенное время.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877BF2-932E-E4B2-2523-EE4B0D093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27" y="4419255"/>
            <a:ext cx="3377973" cy="21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/>
              <a:t>ДЕТИ, ИСПЫТЫВАЮЩИЕ НЕДОСТАТОК ПРОИЗВОЛЬНОСТИ И САМООРГАНИЗАЦИИ</a:t>
            </a:r>
            <a:endParaRPr lang="ru-RU" b="1" noProof="1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</a:rPr>
              <a:t>Стратегии поддержки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На этапе подготовки. Психические функции формируются через наличие внешних опор. Поэтому на этапе подготовки очень важно научить ребенка использовать для саморегуляции деятельности различные материальные средства.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Такими средствами могут стать песочные часы, отмеряющие время, нужное для выполнения задания;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составление списка необходимых дел (и их вычеркивание по мере выполнения);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линейка, указывающая на нужную строчку и т.д.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Бесполезно призывать таких детей "быть внимательнее", поскольку это им недоступно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8885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noProof="1"/>
              <a:t>ОТЛИЧНИКИ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Краткая психологическая характеристика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Дети данной категории обычно отличаются высокой успеваемостью, ответственностью, организованностью, исполнительностью.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Если они выполняют задание, они стремятся сделать его лучше всех или быстрее остальных использовать дополнительный материал.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Отличники очень чувствительны к похвале и вообще к любой оценке своей деятельности.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Все, что они делают, должно быть замечено и высоко оценено.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Для таких детей характерен очень высокий уровень притязаний и крайне неустойчивая самооценка.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Для того чтобы чувствовать себя хорошими, им нужно не просто успевать, а быть лучшими, не просто хорошо справляться с заданием, а делать это блестяще.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CB51E2-197D-880C-7E9A-B71D60753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34" y="96422"/>
            <a:ext cx="2531166" cy="18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8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noProof="1"/>
              <a:t>ОТЛИЧНИКИ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Основные трудности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Контрольные работы для данной категории детей — это тот самый случай, когда верной оказывается пословица "Лучшее — враг хорошего".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Им недостаточно выполнить минимально необходимый объем заданий, им нужно сделать все, причем безошибочно.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Еще один возможный камень преткновения для них — это необходимость пропустить задание, если они не могут с ним справиться.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261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dirty="0"/>
              <a:t>Психологическая поддержка</a:t>
            </a:r>
            <a:endParaRPr lang="ru-RU" sz="4000" b="1" noProof="1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rtl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Психологическая поддержка – это один из важнейших факторов, определяющих успешность ребенка при проведении Всероссийских проверочных работ. </a:t>
            </a:r>
          </a:p>
          <a:p>
            <a:pPr rtl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Как же поддержать ученика?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Поддерживать ребенка – значит верить в него.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Поддержка основана на вере в прирожденную способность личности преодолевать жизненные трудности при поддержке тех, кого она считает значимыми для себя.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noProof="1"/>
              <a:t>ОТЛИЧНИКИ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Стратегии поддержки 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На этапе подготовки. Очень важно помочь таким детям скорректировать их ожидания и осознать разницу между "достаточным" и "превосходным".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Им необходимо понять, что для получения отличной оценки нет необходимости выполнять все задания.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BED8A-7B0A-97C0-57F5-B85DED82A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8" y="4625009"/>
            <a:ext cx="3286538" cy="18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0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noProof="1"/>
              <a:t>АСТЕНИЧНЫЕ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Краткая психологическая характеристика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Основная характеристика астеничных детей — высокая утомляемость, истощаемость.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Они быстро устают, у них снижается темп деятельности и резко увеличивается количество ошибок.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Как правило, утомляемость связана с особенностями высшей нервной деятельности и имеет не столько чисто психологическую, сколько неврологическую природу, поэтому возможности ее коррекции крайне ограничены.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BFF40-770E-5266-C2ED-FAD18E8AA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78" y="213484"/>
            <a:ext cx="2915478" cy="19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1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noProof="1"/>
              <a:t>АСТЕНИЧНЫЕ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Основные трудности </a:t>
            </a:r>
          </a:p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Проверочные работы требует высокой работоспособности на протяжении достаточно длительного периода времени, поэтому у астеничных детей очень высока вероятность снижения качества работы, возникновения ощущения усталости.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CA8337-905D-546A-98A9-C9A656D1B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84" y="3541299"/>
            <a:ext cx="3096163" cy="305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4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76200"/>
            <a:ext cx="10475982" cy="1096962"/>
          </a:xfrm>
        </p:spPr>
        <p:txBody>
          <a:bodyPr rtlCol="0">
            <a:normAutofit/>
          </a:bodyPr>
          <a:lstStyle/>
          <a:p>
            <a:pPr rtl="0"/>
            <a:r>
              <a:rPr lang="ru-RU" b="1" noProof="1"/>
              <a:t>АСТЕНИЧНЫЕ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Стратегии поддержки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На этапе подготовки. При работе с астеничными детьми очень важно не предъявлять заведомо невыполнимых требований, которым ребенок не сможет соответствовать: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"Некоторые ребята занимаются с утра до вечера, а ты после двух часов уже устал".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Ребенок не притворяется, просто таковы его индивидуальные особенности.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Большое значение приобретает оптимальный режим подготовки, чтобы ребенок не переутомлялся: ему необходимо делать перерывы в занятиях, гулять, достаточно спать. </a:t>
            </a:r>
          </a:p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Родителям астеничных детей стоит получить консультацию у психоневролога или невропатолога о возможности поддержать ребенка с помощью витаминов или травяных сборов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2232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    Данная классификация детей группы «риска» не претендует на научную полноту, она имеет исключительно прикладной характер и поможет всем участникам образовательных отношений сохранить психологическое здоровье во время проведения всероссийских проверочных работ.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36616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ru-RU" noProof="1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dirty="0"/>
              <a:t>Психологическая поддержка</a:t>
            </a:r>
            <a:endParaRPr lang="ru-RU" sz="4000" b="1" noProof="1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869634" y="1510748"/>
            <a:ext cx="8017565" cy="5088836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Ложные способы поддержки:</a:t>
            </a:r>
          </a:p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типичными для родителей способами поддержки ребенка является гиперопека, </a:t>
            </a:r>
          </a:p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создание зависимости ребенка от взрослого, </a:t>
            </a:r>
          </a:p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навязывание нереальных стандартов, </a:t>
            </a:r>
          </a:p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стимулирование соперничества со сверстниками.</a:t>
            </a:r>
          </a:p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Подлинная поддержка должна основываться на подчеркивании способностей, возможностей положительных сторон ребенка.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2E6ABA-6169-3D1B-FFEF-6827F76F8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9" y="1345096"/>
            <a:ext cx="3514061" cy="4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6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dirty="0"/>
              <a:t>Психологическая поддержка</a:t>
            </a:r>
            <a:endParaRPr lang="ru-RU" sz="4000" b="1" noProof="1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Чтобы показать веру в ребенка взрослый должен иметь мужество и желание сделать следующее: 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•забыть о прошлых неудачах ребенка, 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• помочь ребенку обрести уверенность в том, что он справится с данной задачей, 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• помнить о прошлых удачах и возвращаться к ним, а не к ошибкам.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FD020B-3457-7FAB-C738-CCBBED5C2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274" y="4936090"/>
            <a:ext cx="1665634" cy="16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2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dirty="0"/>
              <a:t>Психологическая поддержка</a:t>
            </a:r>
            <a:endParaRPr lang="ru-RU" sz="4000" b="1" noProof="1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599" y="1600200"/>
            <a:ext cx="11052313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Существуют слова, которые поддерживают детей, например: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«Зная тебя, я уверен, что ты все сделаешь хорошо», 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«Ты знаешь это очень хорошо». </a:t>
            </a:r>
          </a:p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Наблюдайте за самочувствием ребенка, важно вовремя заметить и предотвратить ухудшение состояние ребенка, связанное с переутомлением.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3016D3-DD50-6317-8D6F-B43F1A1BC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40" y="4613783"/>
            <a:ext cx="3796886" cy="19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8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dirty="0"/>
              <a:t>Психологическая поддержка</a:t>
            </a:r>
            <a:endParaRPr lang="ru-RU" sz="4000" b="1" noProof="1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Своеобразие учебной деятельности каждого ребенка связано с целым рядом его индивидуальных особенностей:</a:t>
            </a:r>
          </a:p>
          <a:p>
            <a:pPr rtl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спецификой мышления, памяти, внимания, </a:t>
            </a:r>
          </a:p>
          <a:p>
            <a:pPr rtl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темпом деятельности, </a:t>
            </a:r>
          </a:p>
          <a:p>
            <a:pPr rtl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личностными особенностями, </a:t>
            </a:r>
          </a:p>
          <a:p>
            <a:pPr rtl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учебной мотивацией и т. д.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567EE0-BCC3-4E5F-88AD-AF13FC14A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12" y="3737112"/>
            <a:ext cx="4293188" cy="28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0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noProof="1"/>
              <a:t>Тревожные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Краткая психологическая характеристика: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для тревожных детей учебный процесс сопряжен с определенным эмоциональным напряжением,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они склонны воспринимать любую ситуацию, связанную с учебой, как опасную,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особую тревогу вызывает у них проверка знаний в любом виде (контрольная работа, диктанты и т.д.).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7EFA4-B74D-B98E-009C-11A107E24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80" y="4063448"/>
            <a:ext cx="2388704" cy="23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7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noProof="1"/>
              <a:t>Тревожные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Как распознать тревожного ребенка?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Эти дети часто перепроверяют уже сделанное, постоянно исправляют написанное, причем это далеко не всегда ведёт к существенному улучшению качества работы.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При устном ответе они, как правило, пристально наблюдают за реакциями взрослого.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Они обычно задают множество уточняющих вопросов, часто переспрашивают учителя, проверяя, правильно ли они его поняли.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Тревожные дети при выполнении индивидуального задания обычно просят учителя "посмотреть, правильно ли они сделали".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Они часто грызут ручки, теребят пальцы или волосы.</a:t>
            </a:r>
          </a:p>
          <a:p>
            <a:pPr rtl="0"/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5176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b="1" noProof="1"/>
              <a:t>Тревожные дети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09600" y="1600200"/>
            <a:ext cx="10853530" cy="45720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Основные трудности: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Ситуация контрольной работы вообще сложна для тревожных детей, потому что она по природе своей оценочная. </a:t>
            </a:r>
          </a:p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Наиболее трудной стороной во время проверочной работы для тревожного ребенка является отсутствие эмоционального контакта со взрослым.</a:t>
            </a:r>
          </a:p>
          <a:p>
            <a:pPr rtl="0"/>
            <a:endParaRPr lang="ru-RU" noProof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81A1B9-16BB-652B-64DA-F60641D7D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19" y="4620822"/>
            <a:ext cx="2349663" cy="19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6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2_TF03431380_Win32" id="{A6E822EE-F76A-47D0-9249-6D708B3EA282}" vid="{56E3C628-9B47-49D6-A52A-36E073D67663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262</TotalTime>
  <Words>1529</Words>
  <Application>Microsoft Office PowerPoint</Application>
  <PresentationFormat>Широкоэкранный</PresentationFormat>
  <Paragraphs>151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Научная литература 16 х 9</vt:lpstr>
      <vt:lpstr>Стратегии работы с детьми «групп риска» при подготовке к Всероссийским проверочным работам.</vt:lpstr>
      <vt:lpstr>Психологическая поддержка</vt:lpstr>
      <vt:lpstr>Психологическая поддержка</vt:lpstr>
      <vt:lpstr>Психологическая поддержка</vt:lpstr>
      <vt:lpstr>Психологическая поддержка</vt:lpstr>
      <vt:lpstr>Психологическая поддержка</vt:lpstr>
      <vt:lpstr>Тревожные дети</vt:lpstr>
      <vt:lpstr>Тревожные дети</vt:lpstr>
      <vt:lpstr>Тревожные дети</vt:lpstr>
      <vt:lpstr>Тревожные дети</vt:lpstr>
      <vt:lpstr>Неуверенные дети</vt:lpstr>
      <vt:lpstr>Неуверенные дети</vt:lpstr>
      <vt:lpstr>Неуверенные дети</vt:lpstr>
      <vt:lpstr>Неуверенные дети</vt:lpstr>
      <vt:lpstr>ДЕТИ, ИСПЫТЫВАЮЩИЕ НЕДОСТАТОК ПРОИЗВОЛЬНОСТИ И САМООРГАНИЗАЦИИ</vt:lpstr>
      <vt:lpstr>ДЕТИ, ИСПЫТЫВАЮЩИЕ НЕДОСТАТОК ПРОИЗВОЛЬНОСТИ И САМООРГАНИЗАЦИИ</vt:lpstr>
      <vt:lpstr>ДЕТИ, ИСПЫТЫВАЮЩИЕ НЕДОСТАТОК ПРОИЗВОЛЬНОСТИ И САМООРГАНИЗАЦИИ</vt:lpstr>
      <vt:lpstr>ОТЛИЧНИКИ</vt:lpstr>
      <vt:lpstr>ОТЛИЧНИКИ</vt:lpstr>
      <vt:lpstr>ОТЛИЧНИКИ</vt:lpstr>
      <vt:lpstr>АСТЕНИЧНЫЕ ДЕТИ</vt:lpstr>
      <vt:lpstr>АСТЕНИЧНЫЕ ДЕТИ</vt:lpstr>
      <vt:lpstr>АСТЕНИЧНЫЕ ДЕТИ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работы с детьми групп риска при подготовке к Всероссийским проверочным работам.</dc:title>
  <dc:creator>МБУ ДПО УМЦ КОЛОМНА</dc:creator>
  <cp:lastModifiedBy>Елена Чехонина</cp:lastModifiedBy>
  <cp:revision>2</cp:revision>
  <dcterms:created xsi:type="dcterms:W3CDTF">2024-03-27T08:53:08Z</dcterms:created>
  <dcterms:modified xsi:type="dcterms:W3CDTF">2024-03-27T19:45:05Z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